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30275213" cy="42803763"/>
  <p:notesSz cx="6858000" cy="99472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M9DM+L/EEh6+bla5fg36qZdw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4660"/>
  </p:normalViewPr>
  <p:slideViewPr>
    <p:cSldViewPr snapToGrid="0">
      <p:cViewPr>
        <p:scale>
          <a:sx n="33" d="100"/>
          <a:sy n="33" d="100"/>
        </p:scale>
        <p:origin x="16" y="-3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175424660332597E-2"/>
          <c:y val="0.14477207580847337"/>
          <c:w val="0.93714943359769465"/>
          <c:h val="0.604230758743375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cases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chemeClr val="tx1"/>
              </a:solidFill>
            </a:ln>
            <a:effectLst/>
          </c:spPr>
          <c:invertIfNegative val="0"/>
          <c:cat>
            <c:numRef>
              <c:f>Sheet1!$A$2:$A$82</c:f>
              <c:numCache>
                <c:formatCode>m/d/yyyy</c:formatCode>
                <c:ptCount val="81"/>
                <c:pt idx="0">
                  <c:v>45261</c:v>
                </c:pt>
                <c:pt idx="1">
                  <c:v>45262</c:v>
                </c:pt>
                <c:pt idx="2">
                  <c:v>45263</c:v>
                </c:pt>
                <c:pt idx="3">
                  <c:v>45264</c:v>
                </c:pt>
                <c:pt idx="4">
                  <c:v>45265</c:v>
                </c:pt>
                <c:pt idx="5">
                  <c:v>45266</c:v>
                </c:pt>
                <c:pt idx="6">
                  <c:v>45267</c:v>
                </c:pt>
                <c:pt idx="7">
                  <c:v>45268</c:v>
                </c:pt>
                <c:pt idx="8">
                  <c:v>45269</c:v>
                </c:pt>
                <c:pt idx="9">
                  <c:v>45270</c:v>
                </c:pt>
                <c:pt idx="10">
                  <c:v>45271</c:v>
                </c:pt>
                <c:pt idx="11">
                  <c:v>45273</c:v>
                </c:pt>
                <c:pt idx="12">
                  <c:v>45274</c:v>
                </c:pt>
                <c:pt idx="13">
                  <c:v>45278</c:v>
                </c:pt>
                <c:pt idx="14">
                  <c:v>45279</c:v>
                </c:pt>
                <c:pt idx="15">
                  <c:v>45280</c:v>
                </c:pt>
                <c:pt idx="16">
                  <c:v>45282</c:v>
                </c:pt>
                <c:pt idx="17">
                  <c:v>45283</c:v>
                </c:pt>
                <c:pt idx="18">
                  <c:v>45285</c:v>
                </c:pt>
                <c:pt idx="19">
                  <c:v>45286</c:v>
                </c:pt>
                <c:pt idx="20">
                  <c:v>45287</c:v>
                </c:pt>
                <c:pt idx="21">
                  <c:v>45288</c:v>
                </c:pt>
                <c:pt idx="22">
                  <c:v>45289</c:v>
                </c:pt>
                <c:pt idx="23">
                  <c:v>45290</c:v>
                </c:pt>
                <c:pt idx="24">
                  <c:v>45291</c:v>
                </c:pt>
                <c:pt idx="25">
                  <c:v>45293</c:v>
                </c:pt>
                <c:pt idx="26">
                  <c:v>45294</c:v>
                </c:pt>
                <c:pt idx="27">
                  <c:v>45295</c:v>
                </c:pt>
                <c:pt idx="28">
                  <c:v>45296</c:v>
                </c:pt>
                <c:pt idx="29">
                  <c:v>45297</c:v>
                </c:pt>
                <c:pt idx="30">
                  <c:v>45299</c:v>
                </c:pt>
                <c:pt idx="31">
                  <c:v>45300</c:v>
                </c:pt>
                <c:pt idx="32">
                  <c:v>45301</c:v>
                </c:pt>
                <c:pt idx="33">
                  <c:v>45302</c:v>
                </c:pt>
                <c:pt idx="34">
                  <c:v>45303</c:v>
                </c:pt>
                <c:pt idx="35">
                  <c:v>45304</c:v>
                </c:pt>
                <c:pt idx="36">
                  <c:v>45305</c:v>
                </c:pt>
                <c:pt idx="37">
                  <c:v>45306</c:v>
                </c:pt>
                <c:pt idx="38">
                  <c:v>45307</c:v>
                </c:pt>
                <c:pt idx="39">
                  <c:v>45308</c:v>
                </c:pt>
                <c:pt idx="40">
                  <c:v>45309</c:v>
                </c:pt>
                <c:pt idx="41">
                  <c:v>45310</c:v>
                </c:pt>
                <c:pt idx="42">
                  <c:v>45311</c:v>
                </c:pt>
                <c:pt idx="43">
                  <c:v>45313</c:v>
                </c:pt>
                <c:pt idx="44">
                  <c:v>45314</c:v>
                </c:pt>
                <c:pt idx="45">
                  <c:v>45315</c:v>
                </c:pt>
                <c:pt idx="46">
                  <c:v>45316</c:v>
                </c:pt>
                <c:pt idx="47">
                  <c:v>45317</c:v>
                </c:pt>
                <c:pt idx="48">
                  <c:v>45318</c:v>
                </c:pt>
                <c:pt idx="49">
                  <c:v>45319</c:v>
                </c:pt>
                <c:pt idx="50">
                  <c:v>45320</c:v>
                </c:pt>
                <c:pt idx="51">
                  <c:v>45321</c:v>
                </c:pt>
                <c:pt idx="52">
                  <c:v>45322</c:v>
                </c:pt>
                <c:pt idx="53">
                  <c:v>45323</c:v>
                </c:pt>
                <c:pt idx="54">
                  <c:v>45324</c:v>
                </c:pt>
                <c:pt idx="55">
                  <c:v>45325</c:v>
                </c:pt>
                <c:pt idx="56">
                  <c:v>45326</c:v>
                </c:pt>
                <c:pt idx="57">
                  <c:v>45327</c:v>
                </c:pt>
                <c:pt idx="58">
                  <c:v>45328</c:v>
                </c:pt>
                <c:pt idx="59">
                  <c:v>45329</c:v>
                </c:pt>
                <c:pt idx="60">
                  <c:v>45330</c:v>
                </c:pt>
                <c:pt idx="61">
                  <c:v>45331</c:v>
                </c:pt>
                <c:pt idx="62">
                  <c:v>45332</c:v>
                </c:pt>
                <c:pt idx="63">
                  <c:v>45334</c:v>
                </c:pt>
                <c:pt idx="64">
                  <c:v>45335</c:v>
                </c:pt>
                <c:pt idx="65">
                  <c:v>45336</c:v>
                </c:pt>
                <c:pt idx="66">
                  <c:v>45337</c:v>
                </c:pt>
                <c:pt idx="67">
                  <c:v>45338</c:v>
                </c:pt>
                <c:pt idx="68">
                  <c:v>45339</c:v>
                </c:pt>
                <c:pt idx="69">
                  <c:v>45340</c:v>
                </c:pt>
                <c:pt idx="70">
                  <c:v>45341</c:v>
                </c:pt>
                <c:pt idx="71">
                  <c:v>45342</c:v>
                </c:pt>
                <c:pt idx="72">
                  <c:v>45343</c:v>
                </c:pt>
                <c:pt idx="73">
                  <c:v>45344</c:v>
                </c:pt>
                <c:pt idx="74">
                  <c:v>45345</c:v>
                </c:pt>
                <c:pt idx="75">
                  <c:v>45346</c:v>
                </c:pt>
                <c:pt idx="76">
                  <c:v>45347</c:v>
                </c:pt>
                <c:pt idx="77">
                  <c:v>45348</c:v>
                </c:pt>
                <c:pt idx="78">
                  <c:v>45349</c:v>
                </c:pt>
                <c:pt idx="79">
                  <c:v>45350</c:v>
                </c:pt>
                <c:pt idx="80">
                  <c:v>45351</c:v>
                </c:pt>
              </c:numCache>
            </c:numRef>
          </c:cat>
          <c:val>
            <c:numRef>
              <c:f>Sheet1!$B$2:$B$82</c:f>
              <c:numCache>
                <c:formatCode>General</c:formatCode>
                <c:ptCount val="81"/>
                <c:pt idx="0">
                  <c:v>9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2</c:v>
                </c:pt>
                <c:pt idx="11">
                  <c:v>2</c:v>
                </c:pt>
                <c:pt idx="12">
                  <c:v>4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7</c:v>
                </c:pt>
                <c:pt idx="20">
                  <c:v>7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2</c:v>
                </c:pt>
                <c:pt idx="25">
                  <c:v>13</c:v>
                </c:pt>
                <c:pt idx="26">
                  <c:v>10</c:v>
                </c:pt>
                <c:pt idx="27">
                  <c:v>13</c:v>
                </c:pt>
                <c:pt idx="28">
                  <c:v>10</c:v>
                </c:pt>
                <c:pt idx="29">
                  <c:v>7</c:v>
                </c:pt>
                <c:pt idx="30">
                  <c:v>8</c:v>
                </c:pt>
                <c:pt idx="31">
                  <c:v>14</c:v>
                </c:pt>
                <c:pt idx="32">
                  <c:v>4</c:v>
                </c:pt>
                <c:pt idx="33">
                  <c:v>8</c:v>
                </c:pt>
                <c:pt idx="34">
                  <c:v>17</c:v>
                </c:pt>
                <c:pt idx="35">
                  <c:v>9</c:v>
                </c:pt>
                <c:pt idx="36">
                  <c:v>5</c:v>
                </c:pt>
                <c:pt idx="37">
                  <c:v>9</c:v>
                </c:pt>
                <c:pt idx="38">
                  <c:v>18</c:v>
                </c:pt>
                <c:pt idx="39">
                  <c:v>12</c:v>
                </c:pt>
                <c:pt idx="40">
                  <c:v>9</c:v>
                </c:pt>
                <c:pt idx="41">
                  <c:v>12</c:v>
                </c:pt>
                <c:pt idx="42">
                  <c:v>4</c:v>
                </c:pt>
                <c:pt idx="43">
                  <c:v>6</c:v>
                </c:pt>
                <c:pt idx="44">
                  <c:v>4</c:v>
                </c:pt>
                <c:pt idx="45">
                  <c:v>12</c:v>
                </c:pt>
                <c:pt idx="46">
                  <c:v>20</c:v>
                </c:pt>
                <c:pt idx="47">
                  <c:v>14</c:v>
                </c:pt>
                <c:pt idx="48">
                  <c:v>11</c:v>
                </c:pt>
                <c:pt idx="49">
                  <c:v>10</c:v>
                </c:pt>
                <c:pt idx="50">
                  <c:v>20</c:v>
                </c:pt>
                <c:pt idx="51">
                  <c:v>16</c:v>
                </c:pt>
                <c:pt idx="52">
                  <c:v>10</c:v>
                </c:pt>
                <c:pt idx="53">
                  <c:v>9</c:v>
                </c:pt>
                <c:pt idx="54">
                  <c:v>11</c:v>
                </c:pt>
                <c:pt idx="55">
                  <c:v>5</c:v>
                </c:pt>
                <c:pt idx="56">
                  <c:v>2</c:v>
                </c:pt>
                <c:pt idx="57">
                  <c:v>11</c:v>
                </c:pt>
                <c:pt idx="58">
                  <c:v>8</c:v>
                </c:pt>
                <c:pt idx="59">
                  <c:v>11</c:v>
                </c:pt>
                <c:pt idx="60">
                  <c:v>15</c:v>
                </c:pt>
                <c:pt idx="61">
                  <c:v>11</c:v>
                </c:pt>
                <c:pt idx="62">
                  <c:v>2</c:v>
                </c:pt>
                <c:pt idx="63">
                  <c:v>17</c:v>
                </c:pt>
                <c:pt idx="64">
                  <c:v>9</c:v>
                </c:pt>
                <c:pt idx="65">
                  <c:v>10</c:v>
                </c:pt>
                <c:pt idx="66">
                  <c:v>15</c:v>
                </c:pt>
                <c:pt idx="67">
                  <c:v>9</c:v>
                </c:pt>
                <c:pt idx="68">
                  <c:v>14</c:v>
                </c:pt>
                <c:pt idx="69">
                  <c:v>3</c:v>
                </c:pt>
                <c:pt idx="70">
                  <c:v>16</c:v>
                </c:pt>
                <c:pt idx="71">
                  <c:v>16</c:v>
                </c:pt>
                <c:pt idx="72">
                  <c:v>7</c:v>
                </c:pt>
                <c:pt idx="73">
                  <c:v>18</c:v>
                </c:pt>
                <c:pt idx="74">
                  <c:v>15</c:v>
                </c:pt>
                <c:pt idx="75">
                  <c:v>8</c:v>
                </c:pt>
                <c:pt idx="76">
                  <c:v>5</c:v>
                </c:pt>
                <c:pt idx="77">
                  <c:v>13</c:v>
                </c:pt>
                <c:pt idx="78">
                  <c:v>3</c:v>
                </c:pt>
                <c:pt idx="79">
                  <c:v>4</c:v>
                </c:pt>
                <c:pt idx="8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45-42B5-8452-5854213B3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7"/>
        <c:axId val="735697544"/>
        <c:axId val="735697904"/>
      </c:barChart>
      <c:dateAx>
        <c:axId val="735697544"/>
        <c:scaling>
          <c:orientation val="minMax"/>
          <c:max val="45356"/>
          <c:min val="4525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 dirty="0"/>
                  <a:t>Date Reported at Facility</a:t>
                </a:r>
              </a:p>
            </c:rich>
          </c:tx>
          <c:layout>
            <c:manualLayout>
              <c:xMode val="edge"/>
              <c:yMode val="edge"/>
              <c:x val="0.45185099088733993"/>
              <c:y val="0.845509675187641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KE"/>
            </a:p>
          </c:txPr>
        </c:title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KE"/>
          </a:p>
        </c:txPr>
        <c:crossAx val="735697904"/>
        <c:crosses val="autoZero"/>
        <c:auto val="1"/>
        <c:lblOffset val="100"/>
        <c:baseTimeUnit val="days"/>
      </c:dateAx>
      <c:valAx>
        <c:axId val="7356979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dirty="0"/>
                  <a:t>No. of Cases</a:t>
                </a:r>
              </a:p>
            </c:rich>
          </c:tx>
          <c:layout>
            <c:manualLayout>
              <c:xMode val="edge"/>
              <c:yMode val="edge"/>
              <c:x val="5.4088238256127423E-3"/>
              <c:y val="0.387759573174285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K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KE"/>
          </a:p>
        </c:txPr>
        <c:crossAx val="735697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KE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0.20916</cdr:x>
      <cdr:y>0.41474</cdr:y>
    </cdr:from>
    <cdr:to>
      <cdr:x>0.20916</cdr:x>
      <cdr:y>0.55566</cdr:y>
    </cdr:to>
    <cdr:cxnSp macro="">
      <cdr:nvCxnSpPr>
        <cdr:cNvPr id="2" name="Google Shape;177;p27">
          <a:extLst xmlns:a="http://schemas.openxmlformats.org/drawingml/2006/main">
            <a:ext uri="{FF2B5EF4-FFF2-40B4-BE49-F238E27FC236}">
              <a16:creationId xmlns:a16="http://schemas.microsoft.com/office/drawing/2014/main" id="{39087A3B-CDAF-4821-93A1-A5FC8E0F1DD3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2473533" y="1573623"/>
          <a:ext cx="0" cy="534681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8575" cap="flat" cmpd="sng">
          <a:solidFill>
            <a:srgbClr val="FF0000"/>
          </a:solidFill>
          <a:prstDash val="solid"/>
          <a:miter lim="800000"/>
          <a:headEnd type="none" w="sm" len="sm"/>
          <a:tailEnd type="triangle" w="med" len="med"/>
        </a:ln>
      </cdr:spPr>
    </cdr:cxnSp>
  </cdr:relSizeAnchor>
  <cdr:relSizeAnchor xmlns:cdr="http://schemas.openxmlformats.org/drawingml/2006/chartDrawing">
    <cdr:from>
      <cdr:x>0.90467</cdr:x>
      <cdr:y>0.30555</cdr:y>
    </cdr:from>
    <cdr:to>
      <cdr:x>0.90467</cdr:x>
      <cdr:y>0.44647</cdr:y>
    </cdr:to>
    <cdr:cxnSp macro="">
      <cdr:nvCxnSpPr>
        <cdr:cNvPr id="4" name="Google Shape;177;p27">
          <a:extLst xmlns:a="http://schemas.openxmlformats.org/drawingml/2006/main">
            <a:ext uri="{FF2B5EF4-FFF2-40B4-BE49-F238E27FC236}">
              <a16:creationId xmlns:a16="http://schemas.microsoft.com/office/drawing/2014/main" id="{360E1DDF-1B91-4763-A88F-4A590683297C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13675461" y="1535189"/>
          <a:ext cx="0" cy="708031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8575" cap="flat" cmpd="sng">
          <a:solidFill>
            <a:srgbClr val="FF0000"/>
          </a:solidFill>
          <a:prstDash val="solid"/>
          <a:miter lim="800000"/>
          <a:headEnd type="none" w="sm" len="sm"/>
          <a:tailEnd type="triangle" w="med" len="med"/>
        </a:ln>
      </cdr:spPr>
    </cdr:cxnSp>
  </cdr:relSizeAnchor>
  <cdr:relSizeAnchor xmlns:cdr="http://schemas.openxmlformats.org/drawingml/2006/chartDrawing">
    <cdr:from>
      <cdr:x>0.52306</cdr:x>
      <cdr:y>0.2322</cdr:y>
    </cdr:from>
    <cdr:to>
      <cdr:x>0.52306</cdr:x>
      <cdr:y>0.31882</cdr:y>
    </cdr:to>
    <cdr:cxnSp macro="">
      <cdr:nvCxnSpPr>
        <cdr:cNvPr id="5" name="Google Shape;177;p27">
          <a:extLst xmlns:a="http://schemas.openxmlformats.org/drawingml/2006/main">
            <a:ext uri="{FF2B5EF4-FFF2-40B4-BE49-F238E27FC236}">
              <a16:creationId xmlns:a16="http://schemas.microsoft.com/office/drawing/2014/main" id="{F7A3D9A7-4C77-4FB7-B7E0-BBAEA10DA860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6780196" y="1248855"/>
          <a:ext cx="0" cy="465901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8575" cap="flat" cmpd="sng">
          <a:solidFill>
            <a:srgbClr val="FF0000"/>
          </a:solidFill>
          <a:prstDash val="solid"/>
          <a:miter lim="800000"/>
          <a:headEnd type="none" w="sm" len="sm"/>
          <a:tailEnd type="triangle" w="med" len="med"/>
        </a:ln>
      </cdr:spPr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2547" cy="49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860" tIns="45926" rIns="91860" bIns="45926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3853" y="0"/>
            <a:ext cx="2972547" cy="49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860" tIns="45926" rIns="91860" bIns="45926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43138" y="1244600"/>
            <a:ext cx="2371725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481" y="4786721"/>
            <a:ext cx="5487041" cy="391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860" tIns="45926" rIns="91860" bIns="45926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9354"/>
            <a:ext cx="2972547" cy="49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860" tIns="45926" rIns="91860" bIns="45926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3853" y="9449354"/>
            <a:ext cx="2972547" cy="49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860" tIns="45926" rIns="91860" bIns="45926" anchor="b" anchorCtr="0">
            <a:noAutofit/>
          </a:bodyPr>
          <a:lstStyle/>
          <a:p>
            <a:pPr algn="r"/>
            <a:fld id="{00000000-1234-1234-1234-123412341234}" type="slidenum">
              <a:rPr lang="en-GB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GB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4600"/>
            <a:ext cx="2371725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481" y="4786721"/>
            <a:ext cx="5487041" cy="391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860" tIns="45926" rIns="91860" bIns="4592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3853" y="9449354"/>
            <a:ext cx="2972547" cy="49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860" tIns="45926" rIns="91860" bIns="45926" anchor="b" anchorCtr="0">
            <a:noAutofit/>
          </a:bodyPr>
          <a:lstStyle/>
          <a:p>
            <a:pPr algn="r"/>
            <a:fld id="{00000000-1234-1234-1234-123412341234}" type="slidenum">
              <a:rPr lang="en-GB"/>
              <a:pPr algn="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chart" Target="../charts/chart1.xml"/><Relationship Id="rId5" Type="http://schemas.openxmlformats.org/officeDocument/2006/relationships/image" Target="../media/image3.png"/><Relationship Id="rId15" Type="http://schemas.openxmlformats.org/officeDocument/2006/relationships/image" Target="../media/image11.png"/><Relationship Id="rId10" Type="http://schemas.openxmlformats.org/officeDocument/2006/relationships/hyperlink" Target="https://doi.org/10.4269/ajtmh.24-0681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31F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824212" y="2692768"/>
            <a:ext cx="2669516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</a:rPr>
              <a:t>Strengthening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Early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Warning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and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Response: Lessons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from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the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2024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Malaria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Outbreak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in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Marsabit</a:t>
            </a:r>
            <a:r>
              <a:rPr lang="en-US" sz="8000" b="1" dirty="0"/>
              <a:t> </a:t>
            </a:r>
            <a:r>
              <a:rPr lang="en-US" sz="8000" b="1" dirty="0">
                <a:solidFill>
                  <a:schemeClr val="bg1"/>
                </a:solidFill>
              </a:rPr>
              <a:t>County</a:t>
            </a:r>
            <a:r>
              <a:rPr lang="en-US" sz="8000" b="1" dirty="0"/>
              <a:t> </a:t>
            </a:r>
            <a:endParaRPr lang="en-US" sz="8000" b="1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870527" y="39436808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Contact: </a:t>
            </a:r>
            <a:r>
              <a:rPr lang="en-GB" sz="3600" b="1" dirty="0">
                <a:solidFill>
                  <a:schemeClr val="lt1"/>
                </a:solidFill>
              </a:rPr>
              <a:t>wachirawash@gmail.com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13140" y="6175210"/>
            <a:ext cx="28681328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Muguku P.W</a:t>
            </a:r>
            <a:r>
              <a:rPr lang="en-GB" sz="48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1,2 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Fredrick Odhiambo</a:t>
            </a:r>
            <a:r>
              <a:rPr lang="en-GB" sz="48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James Sang</a:t>
            </a:r>
            <a:r>
              <a:rPr lang="en-GB" sz="48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Emmanuel Sigei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Lydia Khalayi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Ahmed Abade</a:t>
            </a:r>
            <a:r>
              <a:rPr lang="en-GB" sz="48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1: Field Epidemiology and Laboratory Training Program, Kenya. 2: National Malaria Control Program, Kenya</a:t>
            </a:r>
            <a:endParaRPr dirty="0"/>
          </a:p>
        </p:txBody>
      </p:sp>
      <p:sp>
        <p:nvSpPr>
          <p:cNvPr id="96" name="Google Shape;96;p1"/>
          <p:cNvSpPr/>
          <p:nvPr/>
        </p:nvSpPr>
        <p:spPr>
          <a:xfrm>
            <a:off x="416587" y="7770752"/>
            <a:ext cx="29421163" cy="2764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</a:p>
          <a:p>
            <a:pPr marL="355600" marR="5080" indent="-342900">
              <a:lnSpc>
                <a:spcPct val="108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Malaria epidemiology in Kenya is heterogeneous due to geographic and climatic differences </a:t>
            </a:r>
          </a:p>
          <a:p>
            <a:pPr marL="355600" marR="5080" indent="-342900">
              <a:lnSpc>
                <a:spcPct val="108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Marsabit, a semi-arid seasonal malaria zone inhabited by pastoralists</a:t>
            </a:r>
          </a:p>
          <a:p>
            <a:pPr marL="355600" marR="5080" indent="-342900">
              <a:lnSpc>
                <a:spcPct val="108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Increased rainfall in Dec 2023—Jan 2024, with a subsequent increase in malaria cases by 345% (from 210 the previous year to 934)</a:t>
            </a:r>
          </a:p>
        </p:txBody>
      </p:sp>
      <p:sp>
        <p:nvSpPr>
          <p:cNvPr id="97" name="Google Shape;97;p1"/>
          <p:cNvSpPr/>
          <p:nvPr/>
        </p:nvSpPr>
        <p:spPr>
          <a:xfrm>
            <a:off x="375828" y="10847604"/>
            <a:ext cx="29457334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en-GB" sz="3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OBJECTIVE: </a:t>
            </a:r>
            <a:r>
              <a:rPr lang="en-US" sz="3600" dirty="0"/>
              <a:t>An outbreak investigation conducted to characterize the confirmed cases and guide prevention and control</a:t>
            </a:r>
            <a:endParaRPr lang="en-GB" sz="3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405816" y="14828098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AREA:</a:t>
            </a:r>
            <a:r>
              <a:rPr lang="en-GB" sz="4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8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Marsabit</a:t>
            </a:r>
            <a:r>
              <a:rPr lang="en-GB" sz="4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Kenya</a:t>
            </a:r>
            <a:endParaRPr dirty="0"/>
          </a:p>
        </p:txBody>
      </p:sp>
      <p:sp>
        <p:nvSpPr>
          <p:cNvPr id="99" name="Google Shape;99;p1"/>
          <p:cNvSpPr/>
          <p:nvPr/>
        </p:nvSpPr>
        <p:spPr>
          <a:xfrm>
            <a:off x="10966800" y="14800886"/>
            <a:ext cx="12172592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A58E7"/>
                </a:solidFill>
                <a:latin typeface="Arial"/>
                <a:ea typeface="Arial"/>
                <a:cs typeface="Arial"/>
                <a:sym typeface="Arial"/>
              </a:rPr>
              <a:t>          </a:t>
            </a: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DESIGN AND SAMPLING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1"/>
          <p:cNvSpPr/>
          <p:nvPr/>
        </p:nvSpPr>
        <p:spPr>
          <a:xfrm>
            <a:off x="282437" y="22905254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dirty="0"/>
          </a:p>
        </p:txBody>
      </p:sp>
      <p:sp>
        <p:nvSpPr>
          <p:cNvPr id="102" name="Google Shape;102;p1"/>
          <p:cNvSpPr/>
          <p:nvPr/>
        </p:nvSpPr>
        <p:spPr>
          <a:xfrm>
            <a:off x="329062" y="11923784"/>
            <a:ext cx="29518969" cy="275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METHODOLOGY:</a:t>
            </a:r>
            <a:r>
              <a:rPr lang="en-GB" sz="4800" b="1" dirty="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355600" marR="5080" lvl="0" indent="-342900">
              <a:lnSpc>
                <a:spcPct val="108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Reviewed routine surveillance data from December 2023 to February 2024; then abstracted data from 12 health facilities with surpassed action thresholds (5-year weekly median + third quantile)</a:t>
            </a:r>
          </a:p>
          <a:p>
            <a:pPr marL="355600" marR="5080" lvl="0" indent="-342900">
              <a:lnSpc>
                <a:spcPct val="108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Data quality assessments, key informant interviews (KII), environmental assessment and two community-focused group discussions </a:t>
            </a:r>
            <a:endParaRPr sz="3600" dirty="0"/>
          </a:p>
        </p:txBody>
      </p:sp>
      <p:sp>
        <p:nvSpPr>
          <p:cNvPr id="105" name="Google Shape;105;p1"/>
          <p:cNvSpPr/>
          <p:nvPr/>
        </p:nvSpPr>
        <p:spPr>
          <a:xfrm>
            <a:off x="24096241" y="15233129"/>
            <a:ext cx="4461541" cy="5663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STATISTICAL ANALYSIS:</a:t>
            </a:r>
            <a:r>
              <a:rPr lang="en-GB" sz="4800" b="1" dirty="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/>
              <a:t>Frequencies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/>
              <a:t>Proportions (%) 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/>
              <a:t>Attack Rate (AR) in cases per 1000 population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/>
              <a:t>Case Fatality Rate (CFR) in % </a:t>
            </a:r>
            <a:endParaRPr sz="3600" dirty="0"/>
          </a:p>
        </p:txBody>
      </p:sp>
      <p:sp>
        <p:nvSpPr>
          <p:cNvPr id="107" name="Google Shape;107;p1"/>
          <p:cNvSpPr/>
          <p:nvPr/>
        </p:nvSpPr>
        <p:spPr>
          <a:xfrm>
            <a:off x="16180054" y="23468626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DISCUSSION</a:t>
            </a:r>
            <a:endParaRPr dirty="0"/>
          </a:p>
        </p:txBody>
      </p:sp>
      <p:sp>
        <p:nvSpPr>
          <p:cNvPr id="108" name="Google Shape;108;p1"/>
          <p:cNvSpPr/>
          <p:nvPr/>
        </p:nvSpPr>
        <p:spPr>
          <a:xfrm>
            <a:off x="15887826" y="24333295"/>
            <a:ext cx="14136358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indent="-685800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Majority of cases were due to </a:t>
            </a:r>
            <a:r>
              <a:rPr lang="en-US" sz="3600" i="1" dirty="0">
                <a:solidFill>
                  <a:schemeClr val="tx1"/>
                </a:solidFill>
              </a:rPr>
              <a:t>P. falciparum</a:t>
            </a:r>
          </a:p>
          <a:p>
            <a:pPr marL="685800" indent="-685800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tx1"/>
                </a:solidFill>
              </a:rPr>
              <a:t>Non-falciparum species could have been missed due to widespread use of P.falciparum-specific rapid diagnostic tests</a:t>
            </a:r>
          </a:p>
          <a:p>
            <a:pPr marL="685800" lvl="2" indent="-685800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Incomplete reporting could have delayed the response  </a:t>
            </a:r>
          </a:p>
          <a:p>
            <a:pPr marL="685800" lvl="2" indent="-685800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Highest AR was in a relatively new transmission focus</a:t>
            </a:r>
          </a:p>
          <a:p>
            <a:pPr marL="685800" lvl="2" indent="-685800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Pastoralists’ mobility and herding-related overnight stays as potential transmission risk</a:t>
            </a:r>
          </a:p>
        </p:txBody>
      </p:sp>
      <p:sp>
        <p:nvSpPr>
          <p:cNvPr id="109" name="Google Shape;109;p1"/>
          <p:cNvSpPr/>
          <p:nvPr/>
        </p:nvSpPr>
        <p:spPr>
          <a:xfrm>
            <a:off x="16201603" y="29285287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CONCLUSIONS</a:t>
            </a:r>
            <a:endParaRPr dirty="0"/>
          </a:p>
        </p:txBody>
      </p:sp>
      <p:sp>
        <p:nvSpPr>
          <p:cNvPr id="114" name="Google Shape;114;p1"/>
          <p:cNvSpPr/>
          <p:nvPr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</p:sp>
      <p:grpSp>
        <p:nvGrpSpPr>
          <p:cNvPr id="115" name="Google Shape;115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17" name="Google Shape;117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p1"/>
          <p:cNvSpPr txBox="1"/>
          <p:nvPr/>
        </p:nvSpPr>
        <p:spPr>
          <a:xfrm>
            <a:off x="27986972" y="61313597"/>
            <a:ext cx="7806575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INSERT CO-AUTHOR 4 INSTITUTIONAL LOGO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4AFAC2F-2167-4A4F-BE0D-031BC0E4CE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61"/>
          <a:stretch/>
        </p:blipFill>
        <p:spPr>
          <a:xfrm>
            <a:off x="3161518" y="40257446"/>
            <a:ext cx="2489200" cy="223569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7814D6B-EE5E-4C39-AB58-5DA5DE9B1E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261" y="40365894"/>
            <a:ext cx="2466108" cy="218850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1A4706E-2128-48A1-BA88-61513DF3308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84" b="34792"/>
          <a:stretch/>
        </p:blipFill>
        <p:spPr>
          <a:xfrm>
            <a:off x="15632164" y="40307911"/>
            <a:ext cx="4496100" cy="1975245"/>
          </a:xfrm>
          <a:prstGeom prst="rect">
            <a:avLst/>
          </a:prstGeom>
        </p:spPr>
      </p:pic>
      <p:pic>
        <p:nvPicPr>
          <p:cNvPr id="48" name="Google Shape;192;p27">
            <a:extLst>
              <a:ext uri="{FF2B5EF4-FFF2-40B4-BE49-F238E27FC236}">
                <a16:creationId xmlns:a16="http://schemas.microsoft.com/office/drawing/2014/main" id="{8864C776-63B6-42F6-B4A7-C2CD2314A4FA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3323" y="15810101"/>
            <a:ext cx="11106877" cy="638097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graphicFrame>
        <p:nvGraphicFramePr>
          <p:cNvPr id="54" name="Google Shape;152;p23">
            <a:extLst>
              <a:ext uri="{FF2B5EF4-FFF2-40B4-BE49-F238E27FC236}">
                <a16:creationId xmlns:a16="http://schemas.microsoft.com/office/drawing/2014/main" id="{83066A85-45AE-4926-A6A4-9DE71D9AEB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1871820"/>
              </p:ext>
            </p:extLst>
          </p:nvPr>
        </p:nvGraphicFramePr>
        <p:xfrm>
          <a:off x="8277362" y="30150120"/>
          <a:ext cx="7215019" cy="31264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5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4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Malaria Classification</a:t>
                      </a:r>
                      <a:endParaRPr sz="2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Number of cases (n=757)</a:t>
                      </a:r>
                      <a:endParaRPr sz="2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Proportion</a:t>
                      </a:r>
                      <a:endParaRPr sz="2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86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Malaria in pregnancy</a:t>
                      </a:r>
                      <a:endParaRPr sz="2400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400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0.7%</a:t>
                      </a:r>
                      <a:endParaRPr sz="2400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7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Severe Malaria</a:t>
                      </a:r>
                      <a:endParaRPr sz="240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90</a:t>
                      </a:r>
                      <a:endParaRPr sz="2400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11.9%</a:t>
                      </a:r>
                      <a:endParaRPr sz="2400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85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Suspected malaria</a:t>
                      </a:r>
                      <a:endParaRPr sz="240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400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0.5%</a:t>
                      </a:r>
                      <a:endParaRPr sz="2400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57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Uncomplicated Malaria</a:t>
                      </a:r>
                      <a:endParaRPr sz="2400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658</a:t>
                      </a:r>
                      <a:endParaRPr sz="2400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86.9%</a:t>
                      </a:r>
                      <a:endParaRPr sz="2400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91425" marB="914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8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A4C46E0B-7C39-46DC-9954-374E2250CCB8}"/>
              </a:ext>
            </a:extLst>
          </p:cNvPr>
          <p:cNvSpPr/>
          <p:nvPr/>
        </p:nvSpPr>
        <p:spPr>
          <a:xfrm>
            <a:off x="8277362" y="33323430"/>
            <a:ext cx="7215018" cy="60896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98450" marR="5080" indent="-285750">
              <a:lnSpc>
                <a:spcPct val="108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&gt;2-fold increase in test positivity; 28.8% (Dec) to 65.7% (Jan) </a:t>
            </a:r>
          </a:p>
          <a:p>
            <a:pPr marL="298450" marR="5080" indent="-285750">
              <a:lnSpc>
                <a:spcPct val="108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Songa HC; AR = 80 cases/1000 pop.</a:t>
            </a:r>
          </a:p>
          <a:p>
            <a:pPr marL="298450" marR="5080" indent="-285750">
              <a:lnSpc>
                <a:spcPct val="108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Data completeness 39%; Reporting Accuracy 33% </a:t>
            </a:r>
          </a:p>
          <a:p>
            <a:pPr marL="298450" marR="5080" indent="-285750">
              <a:lnSpc>
                <a:spcPct val="108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Preoutbreak EPR interventions (SBCC, description of cases and deployment of RRTs were inadequate</a:t>
            </a:r>
          </a:p>
          <a:p>
            <a:pPr marL="298450" marR="5080" indent="-285750">
              <a:lnSpc>
                <a:spcPct val="1084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Community reported proximity to national park, stagnant water and sleeping outside as potential environmental risk factors</a:t>
            </a:r>
          </a:p>
        </p:txBody>
      </p:sp>
      <p:sp>
        <p:nvSpPr>
          <p:cNvPr id="57" name="Google Shape;108;p1">
            <a:extLst>
              <a:ext uri="{FF2B5EF4-FFF2-40B4-BE49-F238E27FC236}">
                <a16:creationId xmlns:a16="http://schemas.microsoft.com/office/drawing/2014/main" id="{F0C52273-13D7-460F-A4B6-17DABD4FA206}"/>
              </a:ext>
            </a:extLst>
          </p:cNvPr>
          <p:cNvSpPr/>
          <p:nvPr/>
        </p:nvSpPr>
        <p:spPr>
          <a:xfrm>
            <a:off x="15937705" y="30350384"/>
            <a:ext cx="12992893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indent="-685800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/>
              <a:t>Outbreak was predominantly caused by </a:t>
            </a:r>
            <a:r>
              <a:rPr lang="en-US" sz="3600" i="1" dirty="0"/>
              <a:t>P. falciparum</a:t>
            </a:r>
            <a:r>
              <a:rPr lang="en-US" sz="3600" dirty="0"/>
              <a:t>, with the presence of non-falciparum species</a:t>
            </a:r>
          </a:p>
          <a:p>
            <a:pPr marL="685800" indent="-685800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/>
              <a:t>Suboptimal surveillance data quality and late response</a:t>
            </a:r>
          </a:p>
          <a:p>
            <a:pPr marL="571500" indent="-571500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/>
              <a:t>Need for integrating meteorological early warnings into routine subnational surveillance</a:t>
            </a:r>
          </a:p>
          <a:p>
            <a:pPr marL="571500" indent="-571500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/>
              <a:t>Improving surveillance data quality and timely activation of rapid response teams</a:t>
            </a:r>
          </a:p>
          <a:p>
            <a:pPr marL="571500" indent="-571500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/>
              <a:t>Strengthening case detection for non-falciparum malaria</a:t>
            </a:r>
          </a:p>
          <a:p>
            <a:pPr marL="571500" indent="-571500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/>
              <a:t>Tailoring targeted malaria control interventions for nomadic pastoralists during rainy seasons </a:t>
            </a:r>
          </a:p>
        </p:txBody>
      </p:sp>
      <p:pic>
        <p:nvPicPr>
          <p:cNvPr id="1028" name="Picture 4" descr="Eck Institute ASTMH Presentations and Representation | News ...">
            <a:extLst>
              <a:ext uri="{FF2B5EF4-FFF2-40B4-BE49-F238E27FC236}">
                <a16:creationId xmlns:a16="http://schemas.microsoft.com/office/drawing/2014/main" id="{5DEE4496-EC87-4838-BE72-C81059DEF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1453" y="40201998"/>
            <a:ext cx="3291112" cy="242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A3796C-485C-4236-A3E8-DB800A90B210}"/>
              </a:ext>
            </a:extLst>
          </p:cNvPr>
          <p:cNvSpPr txBox="1"/>
          <p:nvPr/>
        </p:nvSpPr>
        <p:spPr>
          <a:xfrm>
            <a:off x="19324892" y="39447650"/>
            <a:ext cx="11006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https://doi.org/10.4269/ajtmh.24-0681</a:t>
            </a:r>
            <a:endParaRPr lang="en-KE" sz="9600" dirty="0">
              <a:solidFill>
                <a:srgbClr val="FFFF00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5C48EB3-5B07-4BFB-9A71-4443E3196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418528"/>
              </p:ext>
            </p:extLst>
          </p:nvPr>
        </p:nvGraphicFramePr>
        <p:xfrm>
          <a:off x="282437" y="30197685"/>
          <a:ext cx="7790501" cy="9047479"/>
        </p:xfrm>
        <a:graphic>
          <a:graphicData uri="http://schemas.openxmlformats.org/drawingml/2006/table">
            <a:tbl>
              <a:tblPr bandRow="1"/>
              <a:tblGrid>
                <a:gridCol w="3264173">
                  <a:extLst>
                    <a:ext uri="{9D8B030D-6E8A-4147-A177-3AD203B41FA5}">
                      <a16:colId xmlns:a16="http://schemas.microsoft.com/office/drawing/2014/main" val="1161492847"/>
                    </a:ext>
                  </a:extLst>
                </a:gridCol>
                <a:gridCol w="2548564">
                  <a:extLst>
                    <a:ext uri="{9D8B030D-6E8A-4147-A177-3AD203B41FA5}">
                      <a16:colId xmlns:a16="http://schemas.microsoft.com/office/drawing/2014/main" val="3259068786"/>
                    </a:ext>
                  </a:extLst>
                </a:gridCol>
                <a:gridCol w="1977764">
                  <a:extLst>
                    <a:ext uri="{9D8B030D-6E8A-4147-A177-3AD203B41FA5}">
                      <a16:colId xmlns:a16="http://schemas.microsoft.com/office/drawing/2014/main" val="3070232983"/>
                    </a:ext>
                  </a:extLst>
                </a:gridCol>
              </a:tblGrid>
              <a:tr h="35224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Variable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No. of Cases 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Proportion (%)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506035"/>
                  </a:ext>
                </a:extLst>
              </a:tr>
              <a:tr h="415131">
                <a:tc v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</a:t>
                      </a:r>
                      <a:r>
                        <a:rPr lang="en-ZA" sz="2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  <a:sym typeface="Arial"/>
                        </a:rPr>
                        <a:t>(n =757)</a:t>
                      </a:r>
                      <a:endParaRPr lang="en-KE" sz="2000" b="1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n-cs"/>
                        <a:sym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309232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Age 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83966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     &lt;5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96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12.7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84001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   5-9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82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10.8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027737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10-40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452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59.7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850858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   &gt;41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109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16.8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39856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Missing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18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2.4 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318749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Sex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703604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Female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322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42.5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304493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Male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424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56.0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411319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Missing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11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1.5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885375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Testing Method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098474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mRDT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421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55.6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05144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Microscopy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336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44.4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126417"/>
                  </a:ext>
                </a:extLst>
              </a:tr>
              <a:tr h="3170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Species detected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360053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</a:t>
                      </a:r>
                      <a:r>
                        <a:rPr lang="en-ZA" sz="18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P. falciparum</a:t>
                      </a:r>
                      <a:endParaRPr lang="en-KE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740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97.8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154606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</a:t>
                      </a:r>
                      <a:r>
                        <a:rPr lang="en-ZA" sz="18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P. vivax</a:t>
                      </a: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1.2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883646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</a:t>
                      </a:r>
                      <a:r>
                        <a:rPr lang="en-ZA" sz="18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P. ovale</a:t>
                      </a:r>
                      <a:endParaRPr lang="en-KE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0.8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269230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</a:t>
                      </a:r>
                      <a:r>
                        <a:rPr lang="en-ZA" sz="18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P. ovale</a:t>
                      </a: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&amp; </a:t>
                      </a:r>
                      <a:r>
                        <a:rPr lang="en-ZA" sz="18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P. falciparum</a:t>
                      </a:r>
                      <a:r>
                        <a:rPr lang="en-ZA" sz="1800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0.3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308762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Diagnosis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70248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Uncomplicated Malaria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662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87.5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401605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Severe Malaria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90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11.9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807064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Malaria in pregnancy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0.7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439864"/>
                  </a:ext>
                </a:extLst>
              </a:tr>
              <a:tr h="3170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 County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967244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Moyale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328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43.3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612307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Saku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273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36.1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64596"/>
                  </a:ext>
                </a:extLst>
              </a:tr>
              <a:tr h="318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Laisamis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156</a:t>
                      </a:r>
                      <a:endParaRPr lang="en-K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20.6</a:t>
                      </a:r>
                      <a:endParaRPr lang="en-K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542403"/>
                  </a:ext>
                </a:extLst>
              </a:tr>
            </a:tbl>
          </a:graphicData>
        </a:graphic>
      </p:graphicFrame>
      <p:grpSp>
        <p:nvGrpSpPr>
          <p:cNvPr id="58" name="Group 57">
            <a:extLst>
              <a:ext uri="{FF2B5EF4-FFF2-40B4-BE49-F238E27FC236}">
                <a16:creationId xmlns:a16="http://schemas.microsoft.com/office/drawing/2014/main" id="{68255E0C-4B49-4701-AED4-C9F5FEED150A}"/>
              </a:ext>
            </a:extLst>
          </p:cNvPr>
          <p:cNvGrpSpPr/>
          <p:nvPr/>
        </p:nvGrpSpPr>
        <p:grpSpPr>
          <a:xfrm>
            <a:off x="375828" y="23853896"/>
            <a:ext cx="15116552" cy="5024347"/>
            <a:chOff x="481067" y="4549174"/>
            <a:chExt cx="11826231" cy="27299573"/>
          </a:xfrm>
        </p:grpSpPr>
        <p:sp>
          <p:nvSpPr>
            <p:cNvPr id="60" name="Google Shape;178;p27">
              <a:extLst>
                <a:ext uri="{FF2B5EF4-FFF2-40B4-BE49-F238E27FC236}">
                  <a16:creationId xmlns:a16="http://schemas.microsoft.com/office/drawing/2014/main" id="{21538EA8-60DD-492B-ABE9-FC3192D3AEC6}"/>
                </a:ext>
              </a:extLst>
            </p:cNvPr>
            <p:cNvSpPr txBox="1"/>
            <p:nvPr/>
          </p:nvSpPr>
          <p:spPr>
            <a:xfrm>
              <a:off x="5510448" y="9029990"/>
              <a:ext cx="3291900" cy="3961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Supply of RDTs at Songa HC</a:t>
              </a: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82;p27">
              <a:extLst>
                <a:ext uri="{FF2B5EF4-FFF2-40B4-BE49-F238E27FC236}">
                  <a16:creationId xmlns:a16="http://schemas.microsoft.com/office/drawing/2014/main" id="{AD7DED84-1D7A-44EC-88ED-CF43697D1F6E}"/>
                </a:ext>
              </a:extLst>
            </p:cNvPr>
            <p:cNvSpPr txBox="1"/>
            <p:nvPr/>
          </p:nvSpPr>
          <p:spPr>
            <a:xfrm>
              <a:off x="2059854" y="13553050"/>
              <a:ext cx="2200861" cy="2607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Increased rainfall</a:t>
              </a: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84;p27">
              <a:extLst>
                <a:ext uri="{FF2B5EF4-FFF2-40B4-BE49-F238E27FC236}">
                  <a16:creationId xmlns:a16="http://schemas.microsoft.com/office/drawing/2014/main" id="{BB6D4A9E-BF5D-476A-8B5D-D3BB69B21378}"/>
                </a:ext>
              </a:extLst>
            </p:cNvPr>
            <p:cNvSpPr txBox="1"/>
            <p:nvPr/>
          </p:nvSpPr>
          <p:spPr>
            <a:xfrm>
              <a:off x="10484742" y="8354669"/>
              <a:ext cx="1822556" cy="69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ITNs distribution at Songa</a:t>
              </a: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aphicFrame>
          <p:nvGraphicFramePr>
            <p:cNvPr id="59" name="Chart 58">
              <a:extLst>
                <a:ext uri="{FF2B5EF4-FFF2-40B4-BE49-F238E27FC236}">
                  <a16:creationId xmlns:a16="http://schemas.microsoft.com/office/drawing/2014/main" id="{A427EB3C-27D7-436A-B9C9-49967EE9EAA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54726245"/>
                </p:ext>
              </p:extLst>
            </p:nvPr>
          </p:nvGraphicFramePr>
          <p:xfrm>
            <a:off x="481067" y="4549174"/>
            <a:ext cx="11826231" cy="272995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64" name="Google Shape;181;p27">
              <a:extLst>
                <a:ext uri="{FF2B5EF4-FFF2-40B4-BE49-F238E27FC236}">
                  <a16:creationId xmlns:a16="http://schemas.microsoft.com/office/drawing/2014/main" id="{39ADD1F7-82A9-4FE7-A69A-A0583D47D91A}"/>
                </a:ext>
              </a:extLst>
            </p:cNvPr>
            <p:cNvSpPr/>
            <p:nvPr/>
          </p:nvSpPr>
          <p:spPr>
            <a:xfrm rot="16200000" flipH="1">
              <a:off x="2514716" y="22136857"/>
              <a:ext cx="925648" cy="585406"/>
            </a:xfrm>
            <a:prstGeom prst="leftBrace">
              <a:avLst>
                <a:gd name="adj1" fmla="val 71432"/>
                <a:gd name="adj2" fmla="val 50000"/>
              </a:avLst>
            </a:prstGeom>
            <a:noFill/>
            <a:ln w="158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4EC4062-CD26-4AEF-A16F-A68FB6C3B887}"/>
              </a:ext>
            </a:extLst>
          </p:cNvPr>
          <p:cNvGrpSpPr/>
          <p:nvPr/>
        </p:nvGrpSpPr>
        <p:grpSpPr>
          <a:xfrm>
            <a:off x="12889101" y="15757012"/>
            <a:ext cx="10419418" cy="7492704"/>
            <a:chOff x="14355209" y="15818825"/>
            <a:chExt cx="8911192" cy="764523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5E2E529-40E9-4439-B19D-8E8B2ECE42E3}"/>
                </a:ext>
              </a:extLst>
            </p:cNvPr>
            <p:cNvSpPr txBox="1"/>
            <p:nvPr/>
          </p:nvSpPr>
          <p:spPr>
            <a:xfrm>
              <a:off x="14355209" y="15818825"/>
              <a:ext cx="8911192" cy="76452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KE" dirty="0"/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3F9E093D-5193-4D49-B5AA-04F5AA752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4439538" y="16000731"/>
              <a:ext cx="4806853" cy="3764166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00C39C32-035A-4152-851E-FE11A4E9D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9168961" y="15943337"/>
              <a:ext cx="3625181" cy="3683921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B081772A-C71D-4B0C-918C-03359BDB3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4439537" y="19788194"/>
              <a:ext cx="4828919" cy="3506102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0621475D-EF2D-49A0-818B-EECF0C015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9302323" y="19549126"/>
              <a:ext cx="3625182" cy="3764166"/>
            </a:xfrm>
            <a:prstGeom prst="rect">
              <a:avLst/>
            </a:prstGeom>
          </p:spPr>
        </p:pic>
      </p:grpSp>
      <p:pic>
        <p:nvPicPr>
          <p:cNvPr id="55" name="Picture 2" descr="Intermediate Field Epidemiology Program ...">
            <a:extLst>
              <a:ext uri="{FF2B5EF4-FFF2-40B4-BE49-F238E27FC236}">
                <a16:creationId xmlns:a16="http://schemas.microsoft.com/office/drawing/2014/main" id="{01293A9B-03C5-4E0C-A4CB-68ABBD0F2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525" y="40361961"/>
            <a:ext cx="3041984" cy="171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541631-7270-4652-9B58-03B9E422681D}"/>
              </a:ext>
            </a:extLst>
          </p:cNvPr>
          <p:cNvSpPr txBox="1"/>
          <p:nvPr/>
        </p:nvSpPr>
        <p:spPr>
          <a:xfrm>
            <a:off x="333238" y="28878243"/>
            <a:ext cx="13472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0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b="1" i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</a:rPr>
              <a:t>Figure 2: Epicurve of malaria cases in Marsabit County, December 2023–February 2024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F4E4BE9-31B0-4F31-AFAE-102936296F5B}"/>
              </a:ext>
            </a:extLst>
          </p:cNvPr>
          <p:cNvSpPr txBox="1"/>
          <p:nvPr/>
        </p:nvSpPr>
        <p:spPr>
          <a:xfrm>
            <a:off x="653323" y="22275571"/>
            <a:ext cx="11106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0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b="1" i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</a:rPr>
              <a:t>Figure 1: Map of Kenya showing Marsabit County and Data Abstraction Sites, 2024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320CEE6-4CF7-46FC-9F9F-63D425BE08FF}"/>
              </a:ext>
            </a:extLst>
          </p:cNvPr>
          <p:cNvSpPr txBox="1"/>
          <p:nvPr/>
        </p:nvSpPr>
        <p:spPr>
          <a:xfrm>
            <a:off x="8193610" y="29716174"/>
            <a:ext cx="7215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0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b="1" i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</a:rPr>
              <a:t>Table 2:Clinical Characteristics of Cases, Marsabit, 2024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96537BC-82F8-4FAC-A197-69794165063B}"/>
              </a:ext>
            </a:extLst>
          </p:cNvPr>
          <p:cNvSpPr txBox="1"/>
          <p:nvPr/>
        </p:nvSpPr>
        <p:spPr>
          <a:xfrm>
            <a:off x="165448" y="29695942"/>
            <a:ext cx="7823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0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b="1" i="1" kern="120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</a:rPr>
              <a:t>Table 1:Demographic Characteristics of cases, Marsabit,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9B24-C432-49A0-A267-7E596697F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D797D-395B-4635-8227-D35256537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192983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641</Words>
  <Application>Microsoft Office PowerPoint</Application>
  <PresentationFormat>Custom</PresentationFormat>
  <Paragraphs>147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Cooper, Nik</dc:creator>
  <cp:lastModifiedBy> </cp:lastModifiedBy>
  <cp:revision>71</cp:revision>
  <cp:lastPrinted>2026-04-24T12:06:26Z</cp:lastPrinted>
  <dcterms:created xsi:type="dcterms:W3CDTF">2018-08-09T14:20:14Z</dcterms:created>
  <dcterms:modified xsi:type="dcterms:W3CDTF">2026-04-29T21:51:42Z</dcterms:modified>
</cp:coreProperties>
</file>